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handoutMasterIdLst>
    <p:handoutMasterId r:id="rId62"/>
  </p:handoutMasterIdLst>
  <p:sldIdLst>
    <p:sldId id="256" r:id="rId2"/>
    <p:sldId id="257" r:id="rId3"/>
    <p:sldId id="258" r:id="rId4"/>
    <p:sldId id="318" r:id="rId5"/>
    <p:sldId id="321" r:id="rId6"/>
    <p:sldId id="259" r:id="rId7"/>
    <p:sldId id="260" r:id="rId8"/>
    <p:sldId id="320" r:id="rId9"/>
    <p:sldId id="338" r:id="rId10"/>
    <p:sldId id="339" r:id="rId11"/>
    <p:sldId id="340" r:id="rId12"/>
    <p:sldId id="261" r:id="rId13"/>
    <p:sldId id="262" r:id="rId14"/>
    <p:sldId id="263" r:id="rId15"/>
    <p:sldId id="319" r:id="rId16"/>
    <p:sldId id="268" r:id="rId17"/>
    <p:sldId id="322" r:id="rId18"/>
    <p:sldId id="323" r:id="rId19"/>
    <p:sldId id="269" r:id="rId20"/>
    <p:sldId id="270" r:id="rId21"/>
    <p:sldId id="294" r:id="rId22"/>
    <p:sldId id="271" r:id="rId23"/>
    <p:sldId id="315" r:id="rId24"/>
    <p:sldId id="328" r:id="rId25"/>
    <p:sldId id="327" r:id="rId26"/>
    <p:sldId id="347" r:id="rId27"/>
    <p:sldId id="326" r:id="rId28"/>
    <p:sldId id="349" r:id="rId29"/>
    <p:sldId id="350" r:id="rId30"/>
    <p:sldId id="325" r:id="rId31"/>
    <p:sldId id="329" r:id="rId32"/>
    <p:sldId id="346" r:id="rId33"/>
    <p:sldId id="345" r:id="rId34"/>
    <p:sldId id="330" r:id="rId35"/>
    <p:sldId id="348" r:id="rId36"/>
    <p:sldId id="332" r:id="rId37"/>
    <p:sldId id="331" r:id="rId38"/>
    <p:sldId id="333" r:id="rId39"/>
    <p:sldId id="343" r:id="rId40"/>
    <p:sldId id="334" r:id="rId41"/>
    <p:sldId id="341" r:id="rId42"/>
    <p:sldId id="335" r:id="rId43"/>
    <p:sldId id="342" r:id="rId44"/>
    <p:sldId id="288" r:id="rId45"/>
    <p:sldId id="276" r:id="rId46"/>
    <p:sldId id="297" r:id="rId47"/>
    <p:sldId id="295" r:id="rId48"/>
    <p:sldId id="313" r:id="rId49"/>
    <p:sldId id="298" r:id="rId50"/>
    <p:sldId id="278" r:id="rId51"/>
    <p:sldId id="277" r:id="rId52"/>
    <p:sldId id="310" r:id="rId53"/>
    <p:sldId id="291" r:id="rId54"/>
    <p:sldId id="309" r:id="rId55"/>
    <p:sldId id="312" r:id="rId56"/>
    <p:sldId id="336" r:id="rId57"/>
    <p:sldId id="337" r:id="rId58"/>
    <p:sldId id="299" r:id="rId59"/>
    <p:sldId id="351" r:id="rId60"/>
    <p:sldId id="324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472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B8FF9-2C3D-4052-87E3-77E40E6D0799}" type="datetimeFigureOut">
              <a:rPr lang="hu-HU" smtClean="0"/>
              <a:pPr/>
              <a:t>2012.08.30.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5CC521-235C-42E2-8761-EE99F90A4404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5407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45059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5060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506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5064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464B97D-002F-4E5A-A2CD-A6BAA8B5021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5065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3D1E58-7F50-4D66-B8ED-89FEB18C9C9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73C04B-3F5D-4933-B107-5A9FBAEB07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5518676-FD07-4B7A-941C-B4E02DFAA55A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D33CB3-1A1C-4CAC-8FDE-126A91A3C1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465EF9-CBF3-4AE2-9F98-751E27ACC3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E0360-5726-4FF7-BEC6-451ACACCBC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5F4BED-75C3-4941-9893-CCBAB2723F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3371CA-1F07-4E77-9712-A3706AFDE0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FCF74-62C6-4842-9FFB-615482F253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CF753-BFAE-423A-AC54-1C9671F12B8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411EC-090D-4D61-8765-66A31214B4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4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44035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4036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403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403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4404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44041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723EEF8A-4CC1-4CCF-9D88-99D067F5B518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rgiaeskornyezet.hu/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279525"/>
          </a:xfrm>
        </p:spPr>
        <p:txBody>
          <a:bodyPr/>
          <a:lstStyle/>
          <a:p>
            <a:r>
              <a:rPr lang="hu-HU" smtClean="0">
                <a:solidFill>
                  <a:srgbClr val="FFFF99"/>
                </a:solidFill>
              </a:rPr>
              <a:t>Szalmabála építészet</a:t>
            </a:r>
            <a:endParaRPr lang="en-US" dirty="0">
              <a:solidFill>
                <a:srgbClr val="FFFF99"/>
              </a:solidFill>
            </a:endParaRPr>
          </a:p>
        </p:txBody>
      </p:sp>
      <p:pic>
        <p:nvPicPr>
          <p:cNvPr id="2054" name="Picture 6" descr="D:\dokumentumok\Képek\szalma\IMG_0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981200"/>
            <a:ext cx="5029200" cy="33528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2" descr="D:\dokumentumok\Képek\szalma\hist1_g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85800"/>
            <a:ext cx="8356371" cy="5579254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3" descr="D:\dokumentumok\Képek\szalma\FAWN LAKE RANCH Hyanni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8683906" cy="51816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FFFF99"/>
            </a:solidFill>
          </a:ln>
        </p:spPr>
        <p:txBody>
          <a:bodyPr/>
          <a:lstStyle/>
          <a:p>
            <a:r>
              <a:rPr lang="hu-HU" dirty="0" smtClean="0">
                <a:solidFill>
                  <a:srgbClr val="FFFF99"/>
                </a:solidFill>
              </a:rPr>
              <a:t>Történelem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8686800" cy="1752600"/>
          </a:xfrm>
        </p:spPr>
        <p:txBody>
          <a:bodyPr/>
          <a:lstStyle/>
          <a:p>
            <a:r>
              <a:rPr lang="hu-HU" dirty="0" smtClean="0">
                <a:solidFill>
                  <a:schemeClr val="tx2"/>
                </a:solidFill>
              </a:rPr>
              <a:t>70’-es évek a szalma reneszánsza</a:t>
            </a:r>
          </a:p>
          <a:p>
            <a:r>
              <a:rPr lang="hu-HU" dirty="0" smtClean="0">
                <a:solidFill>
                  <a:schemeClr val="tx2"/>
                </a:solidFill>
              </a:rPr>
              <a:t>Napjaink: A technológiák kiforrottsága</a:t>
            </a:r>
          </a:p>
          <a:p>
            <a:r>
              <a:rPr lang="hu-HU" dirty="0" smtClean="0">
                <a:solidFill>
                  <a:schemeClr val="tx2"/>
                </a:solidFill>
              </a:rPr>
              <a:t>Jövő???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1204" name="Picture 4" descr="D:\dokumentumok\Képek\szalma\98a2a9d44907557d449c4d1df223_grand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86200"/>
            <a:ext cx="3669724" cy="2328863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  <p:pic>
        <p:nvPicPr>
          <p:cNvPr id="51205" name="Picture 5" descr="D:\dokumentumok\Képek\szalma\Animal_Hospital_3_windows_&amp;_french_doors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886200"/>
            <a:ext cx="3371850" cy="2319215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FFFF99"/>
            </a:solidFill>
          </a:ln>
        </p:spPr>
        <p:txBody>
          <a:bodyPr/>
          <a:lstStyle/>
          <a:p>
            <a:r>
              <a:rPr lang="hu-HU" dirty="0" smtClean="0">
                <a:solidFill>
                  <a:srgbClr val="FFFF99"/>
                </a:solidFill>
              </a:rPr>
              <a:t>Tűz ?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2438400"/>
            <a:ext cx="3733800" cy="2438400"/>
          </a:xfrm>
        </p:spPr>
        <p:txBody>
          <a:bodyPr/>
          <a:lstStyle/>
          <a:p>
            <a:r>
              <a:rPr lang="hu-HU" dirty="0" smtClean="0">
                <a:solidFill>
                  <a:schemeClr val="tx2"/>
                </a:solidFill>
              </a:rPr>
              <a:t>Levegő </a:t>
            </a:r>
          </a:p>
          <a:p>
            <a:r>
              <a:rPr lang="hu-HU" dirty="0" smtClean="0">
                <a:solidFill>
                  <a:schemeClr val="tx2"/>
                </a:solidFill>
              </a:rPr>
              <a:t>Meleg</a:t>
            </a:r>
          </a:p>
          <a:p>
            <a:r>
              <a:rPr lang="hu-HU" dirty="0" smtClean="0">
                <a:solidFill>
                  <a:schemeClr val="tx2"/>
                </a:solidFill>
              </a:rPr>
              <a:t>Éghető anyag</a:t>
            </a:r>
          </a:p>
          <a:p>
            <a:pPr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85697"/>
            <a:ext cx="4038600" cy="5472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648200"/>
            <a:ext cx="134523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1325562"/>
          </a:xfrm>
          <a:ln>
            <a:solidFill>
              <a:srgbClr val="FFFF99"/>
            </a:solidFill>
          </a:ln>
        </p:spPr>
        <p:txBody>
          <a:bodyPr/>
          <a:lstStyle/>
          <a:p>
            <a:r>
              <a:rPr lang="hu-HU" sz="4000" dirty="0" smtClean="0">
                <a:solidFill>
                  <a:srgbClr val="FFFF99"/>
                </a:solidFill>
              </a:rPr>
              <a:t>Közösségi munka</a:t>
            </a:r>
            <a:endParaRPr lang="en-US" sz="4000" dirty="0">
              <a:solidFill>
                <a:srgbClr val="FFFF99"/>
              </a:solidFill>
            </a:endParaRPr>
          </a:p>
        </p:txBody>
      </p:sp>
      <p:pic>
        <p:nvPicPr>
          <p:cNvPr id="8" name="Kép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133600"/>
            <a:ext cx="6065520" cy="42672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3254" name="Picture 6" descr="D:\dokumentumok\Képek\szalma\Econest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828800"/>
            <a:ext cx="2494643" cy="22352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  <p:pic>
        <p:nvPicPr>
          <p:cNvPr id="53255" name="Picture 7" descr="D:\dokumentumok\Képek\szalma\strawbale-construction-workshop-cutting-notching-bale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572000"/>
            <a:ext cx="2404212" cy="16002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Kreativitás</a:t>
            </a:r>
            <a:endParaRPr lang="hu-HU" dirty="0"/>
          </a:p>
        </p:txBody>
      </p:sp>
      <p:pic>
        <p:nvPicPr>
          <p:cNvPr id="115714" name="Picture 2" descr="D:\dokumentumok\Képek\szalma\02bedviastair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78808"/>
            <a:ext cx="7162800" cy="49102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strawbale moved in 001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7874000" cy="5905500"/>
          </a:xfrm>
          <a:prstGeom prst="rect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9" name="Picture 3" descr="D:\dokumentumok\Képek\szalma\cob_doorwa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304800"/>
            <a:ext cx="4114800" cy="63246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  <p:pic>
        <p:nvPicPr>
          <p:cNvPr id="116740" name="Picture 4" descr="D:\dokumentumok\Képek\szalma\fir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29184"/>
            <a:ext cx="4114800" cy="6300216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D:\dokumentumok\Képek\szalma\freewebs-com-strawbalestudi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24000" contrast="28000"/>
          </a:blip>
          <a:srcRect/>
          <a:stretch>
            <a:fillRect/>
          </a:stretch>
        </p:blipFill>
        <p:spPr bwMode="auto">
          <a:xfrm>
            <a:off x="228600" y="381001"/>
            <a:ext cx="3956729" cy="62484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  <p:pic>
        <p:nvPicPr>
          <p:cNvPr id="117763" name="Picture 3" descr="D:\dokumentumok\Képek\szalma\gaudi windo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399" y="381000"/>
            <a:ext cx="3914893" cy="62484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 descr="Strawbai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752600"/>
            <a:ext cx="7162800" cy="48387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1325562"/>
          </a:xfrm>
          <a:ln>
            <a:solidFill>
              <a:srgbClr val="FFFF99"/>
            </a:solidFill>
          </a:ln>
        </p:spPr>
        <p:txBody>
          <a:bodyPr/>
          <a:lstStyle/>
          <a:p>
            <a:r>
              <a:rPr lang="hu-HU" sz="4000" dirty="0" smtClean="0">
                <a:solidFill>
                  <a:srgbClr val="FFFF99"/>
                </a:solidFill>
              </a:rPr>
              <a:t>Milyen az építkezés bálából?</a:t>
            </a:r>
            <a:endParaRPr lang="en-US" sz="4000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>
                <a:solidFill>
                  <a:srgbClr val="FFFF99"/>
                </a:solidFill>
              </a:rPr>
              <a:t>Házak szalmából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886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dirty="0">
              <a:solidFill>
                <a:schemeClr val="tx2"/>
              </a:solidFill>
            </a:endParaRPr>
          </a:p>
          <a:p>
            <a:r>
              <a:rPr lang="hu-HU" dirty="0" err="1" smtClean="0">
                <a:solidFill>
                  <a:schemeClr val="tx2"/>
                </a:solidFill>
              </a:rPr>
              <a:t>Energiahatudatosság</a:t>
            </a:r>
            <a:r>
              <a:rPr lang="hu-HU" dirty="0" smtClean="0">
                <a:solidFill>
                  <a:schemeClr val="tx2"/>
                </a:solidFill>
              </a:rPr>
              <a:t>, környezettudatosság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hu-HU" dirty="0" smtClean="0">
                <a:solidFill>
                  <a:schemeClr val="tx2"/>
                </a:solidFill>
              </a:rPr>
              <a:t>Egy új energia szerkezet felé (Önrendelkezés) Fenntartható fejlődés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hu-HU" dirty="0" smtClean="0">
                <a:solidFill>
                  <a:schemeClr val="tx2"/>
                </a:solidFill>
              </a:rPr>
              <a:t>Közösségi építkezés és egyedi szerkezetek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SB construction 2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8724708" cy="60198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24033"/>
            <a:ext cx="8839200" cy="5910104"/>
          </a:xfrm>
          <a:prstGeom prst="rect">
            <a:avLst/>
          </a:prstGeom>
          <a:ln w="47625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6" name="Picture 6" descr="strawbale,andaz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3860800" cy="64008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1447" name="Picture 7" descr="strawbale,andaz0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5736" y="152400"/>
            <a:ext cx="4231064" cy="634853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3" name="Picture 5" descr="C:\Users\Zulu\Downloads\26685_1330494388822_1424863264_30737188_657629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8686800" cy="651686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C:\Users\Zulu\Downloads\133444_1507070803122_1424863264_31080203_7815284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839200" cy="64770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D:\dokumentumok\Képek\szalma\marci\Körösfeketetó 6. 169.jpg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804008" cy="6600913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:\dokumentumok\Képek\szalma\marci\okt. 25 037.jpg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599"/>
            <a:ext cx="8586787" cy="6438049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D:\dokumentumok\Képek\szalma\marci\Ablakok 016.jpg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846" y="152400"/>
            <a:ext cx="8740721" cy="65532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zalma\marci\314390_2102593490817_20834380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839200" cy="6629400"/>
          </a:xfrm>
          <a:prstGeom prst="rect">
            <a:avLst/>
          </a:prstGeom>
          <a:noFill/>
          <a:ln w="254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918706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zalma\marci\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8991600" cy="5298831"/>
          </a:xfrm>
          <a:prstGeom prst="rect">
            <a:avLst/>
          </a:prstGeom>
          <a:noFill/>
          <a:ln w="254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494100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FFFF99"/>
            </a:solidFill>
          </a:ln>
        </p:spPr>
        <p:txBody>
          <a:bodyPr/>
          <a:lstStyle/>
          <a:p>
            <a:r>
              <a:rPr lang="en-US" dirty="0" err="1" smtClean="0">
                <a:solidFill>
                  <a:srgbClr val="FFFF99"/>
                </a:solidFill>
              </a:rPr>
              <a:t>Energ</a:t>
            </a:r>
            <a:r>
              <a:rPr lang="hu-HU" dirty="0" err="1" smtClean="0">
                <a:solidFill>
                  <a:srgbClr val="FFFF99"/>
                </a:solidFill>
              </a:rPr>
              <a:t>ia</a:t>
            </a:r>
            <a:r>
              <a:rPr lang="hu-HU" dirty="0" smtClean="0">
                <a:solidFill>
                  <a:srgbClr val="FFFF99"/>
                </a:solidFill>
              </a:rPr>
              <a:t> tudatosság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43200"/>
            <a:ext cx="8229600" cy="3352800"/>
          </a:xfrm>
        </p:spPr>
        <p:txBody>
          <a:bodyPr/>
          <a:lstStyle/>
          <a:p>
            <a:r>
              <a:rPr lang="hu-HU" dirty="0" smtClean="0">
                <a:solidFill>
                  <a:schemeClr val="tx2"/>
                </a:solidFill>
              </a:rPr>
              <a:t>Az érme két oldala.</a:t>
            </a:r>
          </a:p>
          <a:p>
            <a:endParaRPr lang="hu-HU" dirty="0" smtClean="0">
              <a:solidFill>
                <a:schemeClr val="tx2"/>
              </a:solidFill>
            </a:endParaRPr>
          </a:p>
          <a:p>
            <a:endParaRPr lang="hu-HU" dirty="0">
              <a:solidFill>
                <a:schemeClr val="tx2"/>
              </a:solidFill>
            </a:endParaRPr>
          </a:p>
          <a:p>
            <a:r>
              <a:rPr lang="hu-HU" dirty="0" smtClean="0">
                <a:solidFill>
                  <a:schemeClr val="tx2"/>
                </a:solidFill>
              </a:rPr>
              <a:t>Az energiatermelés környezeti hatásai</a:t>
            </a:r>
          </a:p>
          <a:p>
            <a:endParaRPr lang="hu-HU" dirty="0" smtClean="0">
              <a:solidFill>
                <a:schemeClr val="tx2"/>
              </a:solidFill>
            </a:endParaRPr>
          </a:p>
          <a:p>
            <a:r>
              <a:rPr lang="hu-HU" dirty="0" smtClean="0">
                <a:solidFill>
                  <a:schemeClr val="tx2"/>
                </a:solidFill>
              </a:rPr>
              <a:t>Miből ered az energia igény?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lvl="1">
              <a:buFontTx/>
              <a:buNone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101348" y="2057400"/>
            <a:ext cx="2966327" cy="1981200"/>
          </a:xfrm>
          <a:prstGeom prst="rect">
            <a:avLst/>
          </a:prstGeom>
          <a:noFill/>
          <a:ln>
            <a:noFill/>
          </a:ln>
          <a:effectLst>
            <a:outerShdw sx="1000" sy="1000" algn="ctr" rotWithShape="0">
              <a:srgbClr val="000000"/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D:\dokumentumok\Képek\Kép\Kép 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28600"/>
            <a:ext cx="4286250" cy="640080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119811" name="Picture 3" descr="C:\Users\Zulu\Downloads\132863_1507080123355_1424863264_31080228_5530995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28600"/>
            <a:ext cx="4343400" cy="64008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3" name="Picture 3" descr="D:\dokumentumok\Képek\szalma\47407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994" y="76200"/>
            <a:ext cx="8839200" cy="6629155"/>
          </a:xfrm>
          <a:prstGeom prst="rect">
            <a:avLst/>
          </a:prstGeom>
          <a:noFill/>
          <a:ln w="3175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kumentumok\Képek\szalma\47405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458200" cy="634341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:\dokumentumok\Képek\szalma\12141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8931"/>
            <a:ext cx="8686800" cy="64008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3" descr="D:\dokumentumok\Képek\szalma\interior skelet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8636000" cy="64770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kumentumok\Képek\szalma\ESBG_2009_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3350"/>
            <a:ext cx="8610600" cy="649605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D:\dokumentumok\Képek\szalma\SBH_studio_east_s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D:\dokumentumok\Képek\szalma\SBH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999" y="228600"/>
            <a:ext cx="8784167" cy="63246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D:\dokumentumok\Képek\szalma\straw-bale-home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823157" cy="64008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dokumentumok\Képek\szalma\straw-bale-hom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708572" cy="5943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chemeClr val="tx2">
                    <a:lumMod val="90000"/>
                  </a:schemeClr>
                </a:solidFill>
              </a:rPr>
              <a:t>Energiafelhesználás</a:t>
            </a:r>
            <a:endParaRPr lang="hu-HU" b="1" dirty="0">
              <a:solidFill>
                <a:schemeClr val="tx2">
                  <a:lumMod val="90000"/>
                </a:schemeClr>
              </a:solidFill>
            </a:endParaRPr>
          </a:p>
        </p:txBody>
      </p:sp>
      <p:graphicFrame>
        <p:nvGraphicFramePr>
          <p:cNvPr id="38075" name="Group 187"/>
          <p:cNvGraphicFramePr>
            <a:graphicFrameLocks noGrp="1"/>
          </p:cNvGraphicFramePr>
          <p:nvPr>
            <p:ph sz="half" idx="2"/>
          </p:nvPr>
        </p:nvGraphicFramePr>
        <p:xfrm>
          <a:off x="457200" y="3962400"/>
          <a:ext cx="7848599" cy="2637473"/>
        </p:xfrm>
        <a:graphic>
          <a:graphicData uri="http://schemas.openxmlformats.org/drawingml/2006/table">
            <a:tbl>
              <a:tblPr/>
              <a:tblGrid>
                <a:gridCol w="1962973"/>
                <a:gridCol w="1961326"/>
                <a:gridCol w="1962973"/>
                <a:gridCol w="1961327"/>
              </a:tblGrid>
              <a:tr h="442913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anyag: 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lambda</a:t>
                      </a: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(W/</a:t>
                      </a:r>
                      <a:r>
                        <a:rPr kumimoji="0" lang="hu-H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mK</a:t>
                      </a: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vastagság: (m)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k-érték</a:t>
                      </a: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(W/m</a:t>
                      </a:r>
                      <a:r>
                        <a:rPr kumimoji="0" lang="hu-HU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K)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beton: 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 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0,15 </a:t>
                      </a:r>
                      <a:endParaRPr kumimoji="0" 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11.1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tömör tégla: 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 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0,38 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  <a:endParaRPr kumimoji="0" 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</a:tr>
              <a:tr h="225425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tömör vályog:</a:t>
                      </a:r>
                      <a:endParaRPr kumimoji="0" 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 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  <a:endParaRPr kumimoji="0" 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lyukas tégla:</a:t>
                      </a:r>
                      <a:endParaRPr kumimoji="0" 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 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0,38 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könnyűvályog: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0,2 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 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0.66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szalmabála: 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0,05 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 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0.1</a:t>
                      </a:r>
                      <a:endParaRPr kumimoji="0" 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6B19C"/>
                        </a:gs>
                        <a:gs pos="30000">
                          <a:srgbClr val="D49E6C"/>
                        </a:gs>
                        <a:gs pos="70000">
                          <a:srgbClr val="A65528"/>
                        </a:gs>
                        <a:gs pos="100000">
                          <a:srgbClr val="663012"/>
                        </a:gs>
                      </a:gsLst>
                      <a:lin ang="5400000" scaled="0"/>
                      <a:tileRect r="-100000" b="-100000"/>
                    </a:gradFill>
                  </a:tcPr>
                </a:tc>
              </a:tr>
            </a:tbl>
          </a:graphicData>
        </a:graphic>
      </p:graphicFrame>
      <p:grpSp>
        <p:nvGrpSpPr>
          <p:cNvPr id="5" name="Csoportba foglalás 4"/>
          <p:cNvGrpSpPr/>
          <p:nvPr/>
        </p:nvGrpSpPr>
        <p:grpSpPr>
          <a:xfrm>
            <a:off x="762000" y="1524000"/>
            <a:ext cx="7239000" cy="2209800"/>
            <a:chOff x="971550" y="333375"/>
            <a:chExt cx="7239000" cy="2439988"/>
          </a:xfrm>
        </p:grpSpPr>
        <p:sp>
          <p:nvSpPr>
            <p:cNvPr id="6" name="Text Box 3"/>
            <p:cNvSpPr txBox="1">
              <a:spLocks noChangeArrowheads="1"/>
            </p:cNvSpPr>
            <p:nvPr/>
          </p:nvSpPr>
          <p:spPr bwMode="auto">
            <a:xfrm>
              <a:off x="971550" y="333375"/>
              <a:ext cx="7239000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sz="2400" b="1" dirty="0">
                  <a:latin typeface="Times New Roman" pitchFamily="18" charset="0"/>
                </a:rPr>
                <a:t>Az épületeink energia igénye teljes életciklus alatt.</a:t>
              </a:r>
            </a:p>
          </p:txBody>
        </p:sp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47813" y="981075"/>
              <a:ext cx="6105525" cy="573088"/>
              <a:chOff x="1296" y="768"/>
              <a:chExt cx="3888" cy="528"/>
            </a:xfrm>
          </p:grpSpPr>
          <p:sp>
            <p:nvSpPr>
              <p:cNvPr id="15" name="Rectangle 5"/>
              <p:cNvSpPr>
                <a:spLocks noChangeArrowheads="1"/>
              </p:cNvSpPr>
              <p:nvPr/>
            </p:nvSpPr>
            <p:spPr bwMode="auto">
              <a:xfrm>
                <a:off x="1296" y="768"/>
                <a:ext cx="3888" cy="528"/>
              </a:xfrm>
              <a:prstGeom prst="rect">
                <a:avLst/>
              </a:prstGeom>
              <a:solidFill>
                <a:schemeClr val="tx2">
                  <a:lumMod val="50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6" name="Rectangle 6"/>
              <p:cNvSpPr>
                <a:spLocks noChangeArrowheads="1"/>
              </p:cNvSpPr>
              <p:nvPr/>
            </p:nvSpPr>
            <p:spPr bwMode="auto">
              <a:xfrm>
                <a:off x="1296" y="768"/>
                <a:ext cx="1056" cy="528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492250" y="1812925"/>
              <a:ext cx="1055688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hu-HU" sz="2400">
                <a:latin typeface="Times New Roman" pitchFamily="18" charset="0"/>
              </a:endParaRP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1473200" y="1889125"/>
              <a:ext cx="6256338" cy="457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2400" dirty="0">
                  <a:latin typeface="Times New Roman" pitchFamily="18" charset="0"/>
                </a:rPr>
                <a:t>        Építés		Üzemeltetés</a:t>
              </a:r>
            </a:p>
          </p:txBody>
        </p:sp>
        <p:grpSp>
          <p:nvGrpSpPr>
            <p:cNvPr id="10" name="Group 11"/>
            <p:cNvGrpSpPr>
              <a:grpSpLocks/>
            </p:cNvGrpSpPr>
            <p:nvPr/>
          </p:nvGrpSpPr>
          <p:grpSpPr bwMode="auto">
            <a:xfrm>
              <a:off x="2497138" y="2565400"/>
              <a:ext cx="2413000" cy="207963"/>
              <a:chOff x="1296" y="768"/>
              <a:chExt cx="3888" cy="528"/>
            </a:xfrm>
          </p:grpSpPr>
          <p:sp>
            <p:nvSpPr>
              <p:cNvPr id="13" name="Rectangle 12"/>
              <p:cNvSpPr>
                <a:spLocks noChangeArrowheads="1"/>
              </p:cNvSpPr>
              <p:nvPr/>
            </p:nvSpPr>
            <p:spPr bwMode="auto">
              <a:xfrm>
                <a:off x="1296" y="768"/>
                <a:ext cx="3888" cy="528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4" name="Rectangle 13"/>
              <p:cNvSpPr>
                <a:spLocks noChangeArrowheads="1"/>
              </p:cNvSpPr>
              <p:nvPr/>
            </p:nvSpPr>
            <p:spPr bwMode="auto">
              <a:xfrm>
                <a:off x="1296" y="768"/>
                <a:ext cx="1056" cy="528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1547813" y="1628775"/>
              <a:ext cx="863600" cy="9366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 flipH="1">
              <a:off x="4932363" y="1628775"/>
              <a:ext cx="2663825" cy="9366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D:\dokumentumok\Képek\szalma\Új mappa\IMG_8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8622986" cy="6248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dokumentumok\Képek\szalma\Új mappa\web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076" y="304800"/>
            <a:ext cx="8754524" cy="60610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D:\dokumentumok\Képek\szalma\Új mappa\we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8610600" cy="64770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dokumentumok\Képek\szalma\Új mappa\we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81000"/>
            <a:ext cx="8389852" cy="60384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1" name="Picture 5" descr="D:\dokumentumok\Képek\szalma\Új mappa\strawbale-hou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152400"/>
            <a:ext cx="8636000" cy="64770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strawbale moved in 0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735" y="341379"/>
            <a:ext cx="8385265" cy="6288021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7" name="Picture 5" descr="D:\dokumentumok\Képek\szalma\0402-fasb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8391255" cy="61722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8" name="Picture 4" descr="SB i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735" y="304801"/>
            <a:ext cx="8332431" cy="62484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5" name="Picture 5" descr="D:\dokumentumok\Képek\szalma\21881535.InteriorofClodsHouse218815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458200" cy="627888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69" y="381000"/>
            <a:ext cx="8435809" cy="61722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ln>
            <a:solidFill>
              <a:schemeClr val="tx2">
                <a:lumMod val="90000"/>
              </a:schemeClr>
            </a:solidFill>
          </a:ln>
        </p:spPr>
        <p:txBody>
          <a:bodyPr/>
          <a:lstStyle/>
          <a:p>
            <a:r>
              <a:rPr lang="hu-HU" dirty="0" smtClean="0"/>
              <a:t>Hőszigetelés</a:t>
            </a:r>
            <a:endParaRPr lang="hu-HU" dirty="0"/>
          </a:p>
        </p:txBody>
      </p:sp>
      <p:pic>
        <p:nvPicPr>
          <p:cNvPr id="5" name="Kép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600200"/>
            <a:ext cx="7162800" cy="51054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8458200" cy="634365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8" name="Picture 4" descr="strawbale moved in 0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230" y="171527"/>
            <a:ext cx="8611769" cy="645787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 descr="strawbale moved in 034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10420"/>
            <a:ext cx="8661519" cy="649517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2" name="Picture 4" descr="strawbale moved in 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505" y="150897"/>
            <a:ext cx="8740895" cy="6554703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 descr="strawbale moved in 013"/>
          <p:cNvPicPr>
            <a:picLocks noChangeAspect="1" noChangeArrowheads="1"/>
          </p:cNvPicPr>
          <p:nvPr/>
        </p:nvPicPr>
        <p:blipFill>
          <a:blip r:embed="rId2" cstate="print"/>
          <a:srcRect l="22838" r="20026"/>
          <a:stretch>
            <a:fillRect/>
          </a:stretch>
        </p:blipFill>
        <p:spPr bwMode="auto">
          <a:xfrm>
            <a:off x="1922661" y="152400"/>
            <a:ext cx="5225653" cy="6553200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 descr="strawbale moved in 045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121" y="265181"/>
            <a:ext cx="8486880" cy="636421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D:\dokumentumok\Képek\szalma\flamm-finish-2-450x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90407"/>
            <a:ext cx="8382000" cy="6277187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D:\dokumentumok\Képek\szalma\mohchung-2006.1180553760.img_4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304" y="166516"/>
            <a:ext cx="8655096" cy="6539084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1" y="381000"/>
            <a:ext cx="8592458" cy="61722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4800"/>
            <a:ext cx="8549944" cy="6172200"/>
          </a:xfrm>
          <a:prstGeom prst="rect">
            <a:avLst/>
          </a:prstGeom>
          <a:ln w="254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331627100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FFFF99"/>
            </a:solidFill>
          </a:ln>
        </p:spPr>
        <p:txBody>
          <a:bodyPr/>
          <a:lstStyle/>
          <a:p>
            <a:r>
              <a:rPr lang="hu-HU" dirty="0" smtClean="0">
                <a:solidFill>
                  <a:srgbClr val="FFFF99"/>
                </a:solidFill>
              </a:rPr>
              <a:t>A szalmaház lényege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0" y="2133600"/>
            <a:ext cx="4572000" cy="4114800"/>
          </a:xfrm>
        </p:spPr>
        <p:txBody>
          <a:bodyPr/>
          <a:lstStyle/>
          <a:p>
            <a:pPr>
              <a:buNone/>
            </a:pPr>
            <a:r>
              <a:rPr lang="hu-HU" dirty="0" smtClean="0">
                <a:solidFill>
                  <a:schemeClr val="tx2"/>
                </a:solidFill>
              </a:rPr>
              <a:t>   Az épület határoló felülete szalmából készül</a:t>
            </a:r>
          </a:p>
          <a:p>
            <a:pPr>
              <a:buNone/>
            </a:pPr>
            <a:endParaRPr lang="hu-HU" dirty="0" smtClean="0">
              <a:solidFill>
                <a:schemeClr val="tx2"/>
              </a:solidFill>
            </a:endParaRPr>
          </a:p>
          <a:p>
            <a:pPr lvl="1"/>
            <a:r>
              <a:rPr lang="hu-HU" dirty="0" smtClean="0">
                <a:solidFill>
                  <a:schemeClr val="tx2"/>
                </a:solidFill>
              </a:rPr>
              <a:t>Teherhordó</a:t>
            </a:r>
          </a:p>
          <a:p>
            <a:pPr lvl="1"/>
            <a:r>
              <a:rPr lang="hu-HU" dirty="0" smtClean="0">
                <a:solidFill>
                  <a:schemeClr val="tx2"/>
                </a:solidFill>
              </a:rPr>
              <a:t>Vázas szerkezetű</a:t>
            </a:r>
          </a:p>
          <a:p>
            <a:pPr lvl="1"/>
            <a:r>
              <a:rPr lang="hu-HU" dirty="0" smtClean="0">
                <a:solidFill>
                  <a:schemeClr val="tx2"/>
                </a:solidFill>
              </a:rPr>
              <a:t>Utólagos hőszigetelés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9156" name="Picture 4" descr="D:\dokumentumok\Képek\szalma\06f68111-f8bc-4934-83b5-0243ba6017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00200"/>
            <a:ext cx="3505200" cy="49530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 descr="DSC08750.JPG"/>
          <p:cNvPicPr>
            <a:picLocks noGrp="1"/>
          </p:cNvPicPr>
          <p:nvPr>
            <p:ph idx="1"/>
          </p:nvPr>
        </p:nvPicPr>
        <p:blipFill>
          <a:blip r:embed="rId2" cstate="print">
            <a:lum bright="37000" contrast="62000"/>
          </a:blip>
          <a:stretch>
            <a:fillRect/>
          </a:stretch>
        </p:blipFill>
        <p:spPr>
          <a:xfrm>
            <a:off x="2133600" y="228600"/>
            <a:ext cx="4767349" cy="357447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Szövegdoboz 4"/>
          <p:cNvSpPr txBox="1"/>
          <p:nvPr/>
        </p:nvSpPr>
        <p:spPr>
          <a:xfrm>
            <a:off x="152400" y="4114800"/>
            <a:ext cx="91440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err="1" smtClean="0">
                <a:hlinkClick r:id="rId3"/>
              </a:rPr>
              <a:t>www.energiaeskornyezet.hu</a:t>
            </a:r>
            <a:endParaRPr lang="hu-HU" sz="4000" dirty="0" smtClean="0"/>
          </a:p>
          <a:p>
            <a:pPr algn="ctr"/>
            <a:endParaRPr lang="hu-HU" sz="4000" dirty="0" smtClean="0"/>
          </a:p>
          <a:p>
            <a:pPr algn="ctr"/>
            <a:r>
              <a:rPr lang="hu-HU" sz="3600" dirty="0" err="1" smtClean="0">
                <a:solidFill>
                  <a:schemeClr val="tx2">
                    <a:lumMod val="90000"/>
                  </a:schemeClr>
                </a:solidFill>
              </a:rPr>
              <a:t>www.facebook</a:t>
            </a:r>
            <a:r>
              <a:rPr lang="hu-HU" sz="3600" dirty="0" err="1" smtClean="0">
                <a:solidFill>
                  <a:schemeClr val="tx2">
                    <a:lumMod val="90000"/>
                  </a:schemeClr>
                </a:solidFill>
              </a:rPr>
              <a:t>.com</a:t>
            </a:r>
            <a:r>
              <a:rPr lang="hu-HU" sz="3600" dirty="0" smtClean="0">
                <a:solidFill>
                  <a:schemeClr val="tx2">
                    <a:lumMod val="90000"/>
                  </a:schemeClr>
                </a:solidFill>
              </a:rPr>
              <a:t>/</a:t>
            </a:r>
            <a:r>
              <a:rPr lang="hu-HU" sz="3600" dirty="0" err="1" smtClean="0">
                <a:solidFill>
                  <a:schemeClr val="tx2">
                    <a:lumMod val="90000"/>
                  </a:schemeClr>
                </a:solidFill>
              </a:rPr>
              <a:t>szalmabalaepiteszet</a:t>
            </a:r>
            <a:endParaRPr lang="hu-HU" sz="3600" dirty="0" smtClean="0">
              <a:solidFill>
                <a:schemeClr val="tx2">
                  <a:lumMod val="90000"/>
                </a:schemeClr>
              </a:solidFill>
            </a:endParaRPr>
          </a:p>
          <a:p>
            <a:endParaRPr lang="hu-HU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FFFF99"/>
            </a:solidFill>
          </a:ln>
        </p:spPr>
        <p:txBody>
          <a:bodyPr/>
          <a:lstStyle/>
          <a:p>
            <a:r>
              <a:rPr lang="hu-HU" dirty="0" smtClean="0">
                <a:solidFill>
                  <a:srgbClr val="FFFF99"/>
                </a:solidFill>
              </a:rPr>
              <a:t>Történelem</a:t>
            </a: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3733800"/>
          </a:xfrm>
        </p:spPr>
        <p:txBody>
          <a:bodyPr/>
          <a:lstStyle/>
          <a:p>
            <a:r>
              <a:rPr lang="hu-HU" dirty="0" smtClean="0">
                <a:solidFill>
                  <a:schemeClr val="tx2"/>
                </a:solidFill>
              </a:rPr>
              <a:t>Már a Görögök is……..???                  </a:t>
            </a:r>
          </a:p>
          <a:p>
            <a:r>
              <a:rPr lang="hu-HU" dirty="0" smtClean="0">
                <a:solidFill>
                  <a:schemeClr val="tx2"/>
                </a:solidFill>
              </a:rPr>
              <a:t>Nebraska az 1800-as évek vége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Kép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352800"/>
            <a:ext cx="4572000" cy="32004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0181" name="Picture 5" descr="D:\dokumentumok\Képek\szalma\StationaryBal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3581400"/>
            <a:ext cx="3733799" cy="2665588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6002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tx2">
                <a:lumMod val="90000"/>
              </a:schemeClr>
            </a:solidFill>
          </a:ln>
        </p:spPr>
        <p:txBody>
          <a:bodyPr/>
          <a:lstStyle/>
          <a:p>
            <a:r>
              <a:rPr lang="hu-HU" dirty="0" smtClean="0"/>
              <a:t>Történelem</a:t>
            </a:r>
            <a:endParaRPr lang="hu-HU" dirty="0"/>
          </a:p>
        </p:txBody>
      </p:sp>
      <p:pic>
        <p:nvPicPr>
          <p:cNvPr id="114692" name="Picture 4" descr="D:\dokumentumok\Képek\szalma\feul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1596770"/>
            <a:ext cx="3352801" cy="5116214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  <p:pic>
        <p:nvPicPr>
          <p:cNvPr id="114694" name="Picture 6" descr="D:\dokumentumok\Képek\szalma\4ec602a1e88c981abf32b362e06e_gran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619250"/>
            <a:ext cx="3810000" cy="523875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Picture 5" descr="D:\dokumentumok\Képek\szalma\Burrett Mansi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143000"/>
            <a:ext cx="7313155" cy="502920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</p:pic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Slit">
  <a:themeElements>
    <a:clrScheme name="Slit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Slit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t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t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t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1850</TotalTime>
  <Words>160</Words>
  <Application>Microsoft Office PowerPoint</Application>
  <PresentationFormat>Diavetítés a képernyőre (4:3 oldalarány)</PresentationFormat>
  <Paragraphs>71</Paragraphs>
  <Slides>60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60</vt:i4>
      </vt:variant>
    </vt:vector>
  </HeadingPairs>
  <TitlesOfParts>
    <vt:vector size="61" baseType="lpstr">
      <vt:lpstr>Slit</vt:lpstr>
      <vt:lpstr>Szalmabála építészet</vt:lpstr>
      <vt:lpstr>Házak szalmából</vt:lpstr>
      <vt:lpstr>Energia tudatosság</vt:lpstr>
      <vt:lpstr>Energiafelhesználás</vt:lpstr>
      <vt:lpstr>Hőszigetelés</vt:lpstr>
      <vt:lpstr>A szalmaház lényege</vt:lpstr>
      <vt:lpstr>Történelem</vt:lpstr>
      <vt:lpstr>Történelem</vt:lpstr>
      <vt:lpstr>PowerPoint bemutató</vt:lpstr>
      <vt:lpstr>PowerPoint bemutató</vt:lpstr>
      <vt:lpstr>PowerPoint bemutató</vt:lpstr>
      <vt:lpstr>Történelem</vt:lpstr>
      <vt:lpstr>Tűz ?</vt:lpstr>
      <vt:lpstr>Közösségi munka</vt:lpstr>
      <vt:lpstr>Kreativitás</vt:lpstr>
      <vt:lpstr>PowerPoint bemutató</vt:lpstr>
      <vt:lpstr>PowerPoint bemutató</vt:lpstr>
      <vt:lpstr>PowerPoint bemutató</vt:lpstr>
      <vt:lpstr>Milyen az építkezés bálából?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Straw Bale Construction</dc:title>
  <dc:creator>User</dc:creator>
  <cp:lastModifiedBy>Zulu</cp:lastModifiedBy>
  <cp:revision>63</cp:revision>
  <dcterms:created xsi:type="dcterms:W3CDTF">2008-11-12T21:18:57Z</dcterms:created>
  <dcterms:modified xsi:type="dcterms:W3CDTF">2012-08-31T09:16:07Z</dcterms:modified>
</cp:coreProperties>
</file>